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15" r:id="rId2"/>
    <p:sldId id="770" r:id="rId3"/>
    <p:sldId id="816" r:id="rId4"/>
    <p:sldId id="817" r:id="rId5"/>
    <p:sldId id="818" r:id="rId6"/>
    <p:sldId id="793" r:id="rId7"/>
    <p:sldId id="775" r:id="rId8"/>
    <p:sldId id="776" r:id="rId9"/>
    <p:sldId id="795" r:id="rId10"/>
    <p:sldId id="797" r:id="rId11"/>
    <p:sldId id="812" r:id="rId12"/>
    <p:sldId id="813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792" r:id="rId27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F5FE"/>
    <a:srgbClr val="FF7C80"/>
    <a:srgbClr val="EFF6E8"/>
    <a:srgbClr val="6666FF"/>
    <a:srgbClr val="ED1B2E"/>
    <a:srgbClr val="E2061D"/>
    <a:srgbClr val="A5BECF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1189" autoAdjust="0"/>
  </p:normalViewPr>
  <p:slideViewPr>
    <p:cSldViewPr snapToGrid="0"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DF8F639-5D40-4C6F-A9EB-2E16C204C7D7}" type="datetimeFigureOut">
              <a:rPr lang="tr-TR" smtClean="0"/>
              <a:pPr/>
              <a:t>3.02.2020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517064"/>
            <a:ext cx="2984500" cy="5016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2075" y="9517064"/>
            <a:ext cx="2984500" cy="50165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98F8CFB-07EC-4B90-86ED-C0CE91D5C3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2456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1" cy="502676"/>
          </a:xfrm>
          <a:prstGeom prst="rect">
            <a:avLst/>
          </a:prstGeom>
        </p:spPr>
        <p:txBody>
          <a:bodyPr vert="horz" lIns="96598" tIns="48299" rIns="96598" bIns="48299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1" cy="502676"/>
          </a:xfrm>
          <a:prstGeom prst="rect">
            <a:avLst/>
          </a:prstGeom>
        </p:spPr>
        <p:txBody>
          <a:bodyPr vert="horz" lIns="96598" tIns="48299" rIns="96598" bIns="48299" rtlCol="0"/>
          <a:lstStyle>
            <a:lvl1pPr algn="r">
              <a:defRPr sz="1300"/>
            </a:lvl1pPr>
          </a:lstStyle>
          <a:p>
            <a:fld id="{453BCE50-AF7C-4765-99FF-5C1D2EB26718}" type="datetimeFigureOut">
              <a:rPr lang="tr-TR" smtClean="0"/>
              <a:pPr/>
              <a:t>3.02.2020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299" rIns="96598" bIns="4829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8"/>
          </a:xfrm>
          <a:prstGeom prst="rect">
            <a:avLst/>
          </a:prstGeom>
        </p:spPr>
        <p:txBody>
          <a:bodyPr vert="horz" lIns="96598" tIns="48299" rIns="96598" bIns="48299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3" y="9516039"/>
            <a:ext cx="2984871" cy="502674"/>
          </a:xfrm>
          <a:prstGeom prst="rect">
            <a:avLst/>
          </a:prstGeom>
        </p:spPr>
        <p:txBody>
          <a:bodyPr vert="horz" lIns="96598" tIns="48299" rIns="96598" bIns="48299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701" y="9516039"/>
            <a:ext cx="2984871" cy="502674"/>
          </a:xfrm>
          <a:prstGeom prst="rect">
            <a:avLst/>
          </a:prstGeom>
        </p:spPr>
        <p:txBody>
          <a:bodyPr vert="horz" lIns="96598" tIns="48299" rIns="96598" bIns="48299" rtlCol="0" anchor="b"/>
          <a:lstStyle>
            <a:lvl1pPr algn="r">
              <a:defRPr sz="1300"/>
            </a:lvl1pPr>
          </a:lstStyle>
          <a:p>
            <a:fld id="{90C28D60-D910-470C-B7A4-A130C9C802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09506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16387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11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36494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5823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9542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4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42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42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42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042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408044" y="1491560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8784464" y="6376294"/>
            <a:ext cx="27432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>
          <a:xfrm>
            <a:off x="-2206908" y="655885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AEEF647-367F-4ED8-ADC3-44041D2F768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4060253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8289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323362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 Resim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-2738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36161" y="3573018"/>
            <a:ext cx="4655840" cy="1584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4" name="Slayt Numarası Yer Tutucusu 9"/>
          <p:cNvSpPr>
            <a:spLocks noGrp="1"/>
          </p:cNvSpPr>
          <p:nvPr>
            <p:ph type="sldNum" sz="quarter" idx="12"/>
          </p:nvPr>
        </p:nvSpPr>
        <p:spPr>
          <a:xfrm>
            <a:off x="-2206908" y="655885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AEEF647-367F-4ED8-ADC3-44041D2F768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206041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layt Numarası Yer Tutucusu 9"/>
          <p:cNvSpPr txBox="1">
            <a:spLocks/>
          </p:cNvSpPr>
          <p:nvPr userDrawn="1"/>
        </p:nvSpPr>
        <p:spPr>
          <a:xfrm>
            <a:off x="-2206908" y="6558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EF647-367F-4ED8-ADC3-44041D2F768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3369754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834270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986278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98657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043643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002982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40451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64266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F647-367F-4ED8-ADC3-44041D2F76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layt Numarası Yer Tutucusu 9"/>
          <p:cNvSpPr txBox="1">
            <a:spLocks/>
          </p:cNvSpPr>
          <p:nvPr userDrawn="1"/>
        </p:nvSpPr>
        <p:spPr>
          <a:xfrm>
            <a:off x="-2206908" y="655885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EF647-367F-4ED8-ADC3-44041D2F768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7364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619795" y="26636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SARIKAYA KAYMAKAMLIĞI</a:t>
            </a:r>
            <a:endParaRPr lang="tr-TR" sz="4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619795" y="34202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İlçe </a:t>
            </a:r>
            <a:r>
              <a:rPr lang="tr-TR" sz="40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Milli Eğitim </a:t>
            </a:r>
            <a:r>
              <a:rPr lang="tr-TR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Müdürlüğü</a:t>
            </a:r>
            <a:endParaRPr lang="tr-TR" sz="4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73145" y="326571"/>
            <a:ext cx="3918857" cy="1554480"/>
          </a:xfrm>
          <a:prstGeom prst="rect">
            <a:avLst/>
          </a:prstGeom>
          <a:solidFill>
            <a:srgbClr val="E20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361611" y="326571"/>
            <a:ext cx="2011680" cy="1280160"/>
          </a:xfrm>
          <a:prstGeom prst="rect">
            <a:avLst/>
          </a:prstGeom>
          <a:solidFill>
            <a:srgbClr val="E20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980" y="326573"/>
            <a:ext cx="1703619" cy="170361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82882" y="6666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470313" y="5111755"/>
            <a:ext cx="560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2020 </a:t>
            </a:r>
            <a:endParaRPr lang="tr-TR" sz="4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630427" y="394284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Şehit Suat Akıncı Halk Eğitimi Merkezi Müdürlüğü</a:t>
            </a:r>
            <a:endParaRPr lang="tr-TR" sz="4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45887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Metin kutusu 2"/>
          <p:cNvSpPr txBox="1"/>
          <p:nvPr/>
        </p:nvSpPr>
        <p:spPr>
          <a:xfrm>
            <a:off x="3390108" y="933819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ÜRETİLEN HİZMETLER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30539" y="1466851"/>
            <a:ext cx="45720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sz="1600" b="1" dirty="0" smtClean="0"/>
              <a:t>A) OKUMA YAZMA KURS BİLGİLERİ</a:t>
            </a:r>
            <a:endParaRPr lang="tr-TR" sz="1600" b="1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93224" y="1858780"/>
          <a:ext cx="4493373" cy="1004341"/>
        </p:xfrm>
        <a:graphic>
          <a:graphicData uri="http://schemas.openxmlformats.org/drawingml/2006/table">
            <a:tbl>
              <a:tblPr/>
              <a:tblGrid>
                <a:gridCol w="2344369"/>
                <a:gridCol w="2149004"/>
              </a:tblGrid>
              <a:tr h="5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 (TOPLAM)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199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119481" y="1838938"/>
          <a:ext cx="5183102" cy="964223"/>
        </p:xfrm>
        <a:graphic>
          <a:graphicData uri="http://schemas.openxmlformats.org/drawingml/2006/table">
            <a:tbl>
              <a:tblPr/>
              <a:tblGrid>
                <a:gridCol w="2731670"/>
                <a:gridCol w="2451432"/>
              </a:tblGrid>
              <a:tr h="642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r>
                        <a:rPr lang="tr-TR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 DÖNEM)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tr-T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alanda) 7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Dikdörtgen"/>
          <p:cNvSpPr/>
          <p:nvPr/>
        </p:nvSpPr>
        <p:spPr>
          <a:xfrm>
            <a:off x="3748276" y="2880858"/>
            <a:ext cx="45720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sz="1600" b="1" dirty="0" smtClean="0"/>
              <a:t>B) GENEL KURSLAR</a:t>
            </a:r>
            <a:endParaRPr lang="tr-TR" sz="1600" b="1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74557" y="3249394"/>
          <a:ext cx="4572001" cy="1080120"/>
        </p:xfrm>
        <a:graphic>
          <a:graphicData uri="http://schemas.openxmlformats.org/drawingml/2006/table">
            <a:tbl>
              <a:tblPr/>
              <a:tblGrid>
                <a:gridCol w="2409599"/>
                <a:gridCol w="2162402"/>
              </a:tblGrid>
              <a:tr h="734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 (TOPLAM)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1286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115988" y="3279374"/>
          <a:ext cx="5171606" cy="1037793"/>
        </p:xfrm>
        <a:graphic>
          <a:graphicData uri="http://schemas.openxmlformats.org/drawingml/2006/table">
            <a:tbl>
              <a:tblPr/>
              <a:tblGrid>
                <a:gridCol w="2725611"/>
                <a:gridCol w="2445995"/>
              </a:tblGrid>
              <a:tr h="69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r>
                        <a:rPr lang="tr-TR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 DÖNEM)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(18 </a:t>
                      </a:r>
                      <a:r>
                        <a:rPr lang="tr-TR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Aalanda</a:t>
                      </a:r>
                      <a:r>
                        <a:rPr lang="tr-T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878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Dikdörtgen"/>
          <p:cNvSpPr/>
          <p:nvPr/>
        </p:nvSpPr>
        <p:spPr>
          <a:xfrm>
            <a:off x="3823226" y="4375095"/>
            <a:ext cx="45720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sz="1600" b="1" dirty="0" smtClean="0"/>
              <a:t>C) MESLEKİ VE TEKNİK KURSLAR</a:t>
            </a:r>
            <a:endParaRPr lang="tr-TR" sz="1600" b="1" dirty="0"/>
          </a:p>
        </p:txBody>
      </p:sp>
      <p:graphicFrame>
        <p:nvGraphicFramePr>
          <p:cNvPr id="17" name="16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537162" y="4890588"/>
          <a:ext cx="4739376" cy="936104"/>
        </p:xfrm>
        <a:graphic>
          <a:graphicData uri="http://schemas.openxmlformats.org/drawingml/2006/table">
            <a:tbl>
              <a:tblPr/>
              <a:tblGrid>
                <a:gridCol w="2497811"/>
                <a:gridCol w="2241565"/>
              </a:tblGrid>
              <a:tr h="53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 (TOPLAM)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101272" y="4815637"/>
          <a:ext cx="5276261" cy="1026492"/>
        </p:xfrm>
        <a:graphic>
          <a:graphicData uri="http://schemas.openxmlformats.org/drawingml/2006/table">
            <a:tbl>
              <a:tblPr/>
              <a:tblGrid>
                <a:gridCol w="2780767"/>
                <a:gridCol w="2495494"/>
              </a:tblGrid>
              <a:tr h="721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r>
                        <a:rPr lang="tr-TR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 DÖNEM)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(11</a:t>
                      </a:r>
                      <a:r>
                        <a:rPr lang="tr-T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Alanda) </a:t>
                      </a: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450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ÜRETİLEN HİZMETLER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277971" y="1563230"/>
            <a:ext cx="4572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tr-TR" sz="2400" b="1" dirty="0" smtClean="0"/>
              <a:t>KURS KURSİYER TOPLAMI</a:t>
            </a:r>
            <a:endParaRPr lang="tr-TR" sz="2400" b="1" dirty="0"/>
          </a:p>
        </p:txBody>
      </p:sp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869431" y="2094323"/>
          <a:ext cx="4931762" cy="1293454"/>
        </p:xfrm>
        <a:graphic>
          <a:graphicData uri="http://schemas.openxmlformats.org/drawingml/2006/table">
            <a:tbl>
              <a:tblPr/>
              <a:tblGrid>
                <a:gridCol w="2599205"/>
                <a:gridCol w="2332557"/>
              </a:tblGrid>
              <a:tr h="739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 (TOPLAM)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2110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6221194" y="2064341"/>
          <a:ext cx="5261272" cy="1308445"/>
        </p:xfrm>
        <a:graphic>
          <a:graphicData uri="http://schemas.openxmlformats.org/drawingml/2006/table">
            <a:tbl>
              <a:tblPr/>
              <a:tblGrid>
                <a:gridCol w="2806011"/>
                <a:gridCol w="2455261"/>
              </a:tblGrid>
              <a:tr h="9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r>
                        <a:rPr lang="tr-TR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 DÖNEM)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AÇILAN 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 SAYISI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KATILAN KURSİYER SAYISI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(32 Alanda ) 61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1306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Dikdörtgen"/>
          <p:cNvSpPr/>
          <p:nvPr/>
        </p:nvSpPr>
        <p:spPr>
          <a:xfrm>
            <a:off x="3307951" y="3483351"/>
            <a:ext cx="4572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tr-TR" sz="2400" b="1" dirty="0" smtClean="0"/>
              <a:t>AÇIK ÖĞRETİM LİSESİ ORTAOKULU TOPLAMI</a:t>
            </a:r>
            <a:endParaRPr lang="tr-TR" sz="2400" b="1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522856"/>
              </p:ext>
            </p:extLst>
          </p:nvPr>
        </p:nvGraphicFramePr>
        <p:xfrm>
          <a:off x="719528" y="4392417"/>
          <a:ext cx="11017770" cy="1933432"/>
        </p:xfrm>
        <a:graphic>
          <a:graphicData uri="http://schemas.openxmlformats.org/drawingml/2006/table">
            <a:tbl>
              <a:tblPr/>
              <a:tblGrid>
                <a:gridCol w="5806739"/>
                <a:gridCol w="5211031"/>
              </a:tblGrid>
              <a:tr h="1104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tr-TR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DÖNEMLERİ</a:t>
                      </a:r>
                      <a:endParaRPr lang="tr-TR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AÇIK ÖĞRETİM</a:t>
                      </a:r>
                      <a:r>
                        <a:rPr lang="tr-TR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ÖĞRENCİ </a:t>
                      </a: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r>
                        <a:rPr lang="tr-TR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1. DÖNEM</a:t>
                      </a:r>
                      <a:endParaRPr lang="tr-TR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AÇIK ÖĞRETİM</a:t>
                      </a:r>
                      <a:r>
                        <a:rPr lang="tr-TR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ÖĞRENCİ </a:t>
                      </a: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endParaRPr lang="tr-T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504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653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KURUMDA YAPILAN FAALİYETLER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2118442" y="1865708"/>
            <a:ext cx="666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ÇİNİ FIRINI ALIMI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9" name="8 Resim" descr="C:\Users\MÜDÜR\Desktop\PROJE TÜRKİYEM RESİMLER\ÇİNİ FIRINIMIZIN KURUMUMUZA GELİŞİ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26" y="2473377"/>
            <a:ext cx="5226074" cy="375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C:\Users\MÜDÜR\Desktop\PROJE TÜRKİYEM RESİMLER\ÇİNİ FIRINIMIZDAN İLK ÜRÜNLER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77925" y="1296648"/>
            <a:ext cx="3747542" cy="604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68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653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KURUMDA YAPILAN FAALİYETLER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2118442" y="1865708"/>
            <a:ext cx="666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SERGİ KORİDORU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ÜDÜR\Desktop\2018 2019 faaliyetler\dergi ile ilgili hersey\resimler son\resimler son\bölüm 5 dönem içerisinde yaptığımız yenilikler\sergi alanı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563318"/>
            <a:ext cx="5786203" cy="4017364"/>
          </a:xfrm>
          <a:prstGeom prst="rect">
            <a:avLst/>
          </a:prstGeom>
          <a:noFill/>
        </p:spPr>
      </p:pic>
      <p:pic>
        <p:nvPicPr>
          <p:cNvPr id="1027" name="Picture 3" descr="C:\Users\MÜDÜR\Desktop\2018 2019 faaliyetler\dergi ile ilgili hersey\resimler son\resimler son\bölüm 5 dönem içerisinde yaptığımız yenilikler\sergi alanı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89" y="2548328"/>
            <a:ext cx="5741232" cy="4062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68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653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KURUMDA YAPILAN FAALİYETLER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919228" y="1595885"/>
            <a:ext cx="666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SERGİ KORİDORU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ÜDÜR\Desktop\2018 2019 faaliyetler\dergi ile ilgili hersey\resimler son\resimler son\bölüm 5 dönem içerisinde yaptığımız yenilikler\sergi alanı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58585"/>
            <a:ext cx="4512039" cy="4392118"/>
          </a:xfrm>
          <a:prstGeom prst="rect">
            <a:avLst/>
          </a:prstGeom>
          <a:noFill/>
        </p:spPr>
      </p:pic>
      <p:pic>
        <p:nvPicPr>
          <p:cNvPr id="2051" name="Picture 3" descr="C:\Users\MÜDÜR\Desktop\2018 2019 faaliyetler\dergi ile ilgili hersey\resimler son\resimler son\bölüm 5 dönem içerisinde yaptığımız yenilikler\sergi alanı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230" y="2278504"/>
            <a:ext cx="6385185" cy="4167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68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784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SOSYAL SORUMLULUK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239843" y="1595885"/>
            <a:ext cx="1173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SEVGİ EVLERİ SEVGİ EVLERİNDE KALAN ÇOCUKLARIMIZA OYUNCAK BEBEK YAPIMI  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Resim" descr="C:\Users\MÜDÜR\Desktop\PROJE TÜRKİYEM RESİMLER\OYUNCAK YAPIM AŞAMASI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32" y="2115508"/>
            <a:ext cx="3135865" cy="18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C:\Users\MÜDÜR\Desktop\PROJE TÜRKİYEM RESİMLER\OYUNCAK YAPIM AŞAMASI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6523" y="2070538"/>
            <a:ext cx="3299503" cy="18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C:\Users\MÜDÜR\Desktop\PROJE TÜRKİYEM RESİMLER\OYUNCAK YAPIM AŞAMASI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4994" y="2051336"/>
            <a:ext cx="3207784" cy="18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C:\Users\MÜDÜR\Desktop\PROJE TÜRKİYEM RESİMLER\HEDİYELERİMİZ (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39354" y="3897821"/>
            <a:ext cx="2538523" cy="29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Resim" descr="C:\Users\MÜDÜR\Desktop\PROJE TÜRKİYEM RESİMLER\HEDİYELERİMİZ (2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9507" y="4003931"/>
            <a:ext cx="3213500" cy="2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Resim" descr="C:\Users\MÜDÜR\Desktop\PROJE TÜRKİYEM RESİMLER\HEDİYELERİMİZ (9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8323639" y="3800133"/>
            <a:ext cx="2410217" cy="282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68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Metin kutusu 2"/>
          <p:cNvSpPr txBox="1"/>
          <p:nvPr/>
        </p:nvSpPr>
        <p:spPr>
          <a:xfrm>
            <a:off x="3390108" y="933819"/>
            <a:ext cx="784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SOSYAL SORUMLULUK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239843" y="1595885"/>
            <a:ext cx="1173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SOSYAL SORUMLULUK PROJESİ YOZGAT SEVGİ EVLERİNE ZİYARETİMİZ VE YARDIMLARIN DAĞITIMI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Resim" descr="C:\Users\MÜDÜR\Desktop\PROJE TÜRKİYEM RESİMLER\SEVGİ EVLERİ ZİYARETİMİZ (1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04218" y="1481036"/>
            <a:ext cx="2018658" cy="32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Resim" descr="C:\Users\MÜDÜR\Desktop\PROJE TÜRKİYEM RESİMLER\SEVGİ EVLERİ ZİYARETİMİZ (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630" y="1998197"/>
            <a:ext cx="3289229" cy="20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Resim" descr="C:\Users\MÜDÜR\Desktop\PROJE TÜRKİYEM RESİMLER\SEVGİ EVLERİ ZİYARETİMİZ (4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8917" y="1976807"/>
            <a:ext cx="3299503" cy="22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Resim" descr="C:\Users\MÜDÜR\Desktop\PROJE TÜRKİYEM RESİMLER\SEVGİ EVLERİ ZİYARETİMİZ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149248" y="3705941"/>
            <a:ext cx="2398422" cy="34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Resim" descr="C:\Users\MÜDÜR\Desktop\PROJE TÜRKİYEM RESİMLER\SEVGİ EVLERİ ZİYARETİMİZ (2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638206" y="3709686"/>
            <a:ext cx="2375941" cy="34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Resim" descr="C:\Users\MÜDÜR\Desktop\PROJE TÜRKİYEM RESİMLER\SEVGİ EVLERİ ZİYARETİMİZ (3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8716156" y="3544551"/>
            <a:ext cx="2289070" cy="37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68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929390" y="1745786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AMİGRUMİ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ÜDÜR\Desktop\2018 2019 faaliyetler\dergi ile ilgili hersey\halk eğitim kurs resimleri\bölüm 1 kurslarımız\amigurumi\51866011_10157199903301907_49410991308784271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65" y="2383435"/>
            <a:ext cx="3932419" cy="3957404"/>
          </a:xfrm>
          <a:prstGeom prst="rect">
            <a:avLst/>
          </a:prstGeom>
          <a:noFill/>
        </p:spPr>
      </p:pic>
      <p:sp>
        <p:nvSpPr>
          <p:cNvPr id="8" name="Metin kutusu 2"/>
          <p:cNvSpPr txBox="1"/>
          <p:nvPr/>
        </p:nvSpPr>
        <p:spPr>
          <a:xfrm>
            <a:off x="4874302" y="1718304"/>
            <a:ext cx="331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SÜRÜ YÖNETİMİ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MÜDÜR\Downloads\photo5877727556088738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932" y="2274758"/>
            <a:ext cx="3397302" cy="4126043"/>
          </a:xfrm>
          <a:prstGeom prst="rect">
            <a:avLst/>
          </a:prstGeom>
          <a:noFill/>
        </p:spPr>
      </p:pic>
      <p:sp>
        <p:nvSpPr>
          <p:cNvPr id="10" name="Metin kutusu 2"/>
          <p:cNvSpPr txBox="1"/>
          <p:nvPr/>
        </p:nvSpPr>
        <p:spPr>
          <a:xfrm>
            <a:off x="8804223" y="1615871"/>
            <a:ext cx="264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OYUN ODASI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MÜDÜR\Downloads\photo5877727556088738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4525" y="2154837"/>
            <a:ext cx="4072328" cy="44783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3476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BİLGİSAYAR İŞLETMENLİĞİ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874302" y="1598382"/>
            <a:ext cx="218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VOLEYBOL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8804223" y="1615871"/>
            <a:ext cx="328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TASHİHİ HURUF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ÜDÜR\Downloads\photo5877727556088738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94" y="2113613"/>
            <a:ext cx="3827081" cy="4482059"/>
          </a:xfrm>
          <a:prstGeom prst="rect">
            <a:avLst/>
          </a:prstGeom>
          <a:noFill/>
        </p:spPr>
      </p:pic>
      <p:pic>
        <p:nvPicPr>
          <p:cNvPr id="5123" name="Picture 3" descr="C:\Users\MÜDÜR\Downloads\photo5877727556088738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119" y="2203554"/>
            <a:ext cx="3657600" cy="4347148"/>
          </a:xfrm>
          <a:prstGeom prst="rect">
            <a:avLst/>
          </a:prstGeom>
          <a:noFill/>
        </p:spPr>
      </p:pic>
      <p:pic>
        <p:nvPicPr>
          <p:cNvPr id="5124" name="Picture 4" descr="C:\Users\MÜDÜR\Downloads\photo5877727556088738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4571" y="2203553"/>
            <a:ext cx="3917430" cy="42319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19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TEAKWONDO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244715" y="1523432"/>
            <a:ext cx="350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TÜRK İŞARET DİLİ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9658662" y="1525930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TENİS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ÜDÜR\Downloads\photo5877727556088738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75" y="2278505"/>
            <a:ext cx="3422754" cy="4270530"/>
          </a:xfrm>
          <a:prstGeom prst="rect">
            <a:avLst/>
          </a:prstGeom>
          <a:noFill/>
        </p:spPr>
      </p:pic>
      <p:pic>
        <p:nvPicPr>
          <p:cNvPr id="6147" name="Picture 3" descr="C:\Users\MÜDÜR\Downloads\photo5877727556088738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285" y="2233534"/>
            <a:ext cx="3652604" cy="4182256"/>
          </a:xfrm>
          <a:prstGeom prst="rect">
            <a:avLst/>
          </a:prstGeom>
          <a:noFill/>
        </p:spPr>
      </p:pic>
      <p:pic>
        <p:nvPicPr>
          <p:cNvPr id="6148" name="Picture 4" descr="C:\Users\MÜDÜR\Downloads\photo5877727556088738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628" y="2038661"/>
            <a:ext cx="3692578" cy="4452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943131" y="1009702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SARIKAYA ŞEHİT SUAT AKINCI HALK EĞİTİM MERKEZİ MÜDÜRLÜĞÜ</a:t>
            </a:r>
            <a:endParaRPr lang="tr-TR" dirty="0"/>
          </a:p>
        </p:txBody>
      </p:sp>
      <p:pic>
        <p:nvPicPr>
          <p:cNvPr id="8" name="Resim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10" y="2233533"/>
            <a:ext cx="10747947" cy="39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425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220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OKUMA YAZMA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979233" y="1493452"/>
            <a:ext cx="216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BAĞLAMA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9658662" y="1525930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ÇİNİ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FOTOĞRAF ARŞİVİ\OKUMA-YAZMA\foto\20200110_14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13613"/>
            <a:ext cx="4377128" cy="4392117"/>
          </a:xfrm>
          <a:prstGeom prst="rect">
            <a:avLst/>
          </a:prstGeom>
          <a:noFill/>
        </p:spPr>
      </p:pic>
      <p:pic>
        <p:nvPicPr>
          <p:cNvPr id="7171" name="Picture 3" descr="C:\Users\MÜDÜR\Downloads\photo5877727556088738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16" y="2113613"/>
            <a:ext cx="3810000" cy="4302177"/>
          </a:xfrm>
          <a:prstGeom prst="rect">
            <a:avLst/>
          </a:prstGeom>
          <a:noFill/>
        </p:spPr>
      </p:pic>
      <p:pic>
        <p:nvPicPr>
          <p:cNvPr id="7172" name="Picture 4" descr="C:\Users\MÜDÜR\Downloads\photo5877727556088738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5236" y="2083633"/>
            <a:ext cx="3246974" cy="43171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408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OKUL ÖNCESİ ÇOCUK GELİŞİMİ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979233" y="1493452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HİJYEN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9673652" y="143598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ARAPÇA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MÜDÜR\Downloads\photo5877727556088738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81" y="2203554"/>
            <a:ext cx="3650105" cy="4127916"/>
          </a:xfrm>
          <a:prstGeom prst="rect">
            <a:avLst/>
          </a:prstGeom>
          <a:noFill/>
        </p:spPr>
      </p:pic>
      <p:pic>
        <p:nvPicPr>
          <p:cNvPr id="8195" name="Picture 3" descr="C:\Users\MÜDÜR\Downloads\photo5877727556088738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055" y="2203554"/>
            <a:ext cx="3892447" cy="4084820"/>
          </a:xfrm>
          <a:prstGeom prst="rect">
            <a:avLst/>
          </a:prstGeom>
          <a:noFill/>
        </p:spPr>
      </p:pic>
      <p:pic>
        <p:nvPicPr>
          <p:cNvPr id="8196" name="Picture 4" descr="C:\Users\MÜDÜR\Downloads\photo5877727556088738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1823" y="2158583"/>
            <a:ext cx="3355298" cy="4287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269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BAKIR İŞLEMECİLİĞİ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979233" y="1493452"/>
            <a:ext cx="242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İLK YARDIM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9673652" y="1435989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ARAPÇA A2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MÜDÜR\Downloads\photo58777275560887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2353456"/>
            <a:ext cx="3417757" cy="4242216"/>
          </a:xfrm>
          <a:prstGeom prst="rect">
            <a:avLst/>
          </a:prstGeom>
          <a:noFill/>
        </p:spPr>
      </p:pic>
      <p:pic>
        <p:nvPicPr>
          <p:cNvPr id="9219" name="Picture 3" descr="C:\Users\MÜDÜR\Downloads\photo5877727556088738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541" y="1984054"/>
            <a:ext cx="4601980" cy="4476707"/>
          </a:xfrm>
          <a:prstGeom prst="rect">
            <a:avLst/>
          </a:prstGeom>
          <a:noFill/>
        </p:spPr>
      </p:pic>
      <p:pic>
        <p:nvPicPr>
          <p:cNvPr id="9220" name="Picture 4" descr="C:\Users\MÜDÜR\Downloads\photo5877727556088738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4295" y="1993692"/>
            <a:ext cx="3497705" cy="45392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Metin kutusu 2"/>
          <p:cNvSpPr txBox="1"/>
          <p:nvPr/>
        </p:nvSpPr>
        <p:spPr>
          <a:xfrm>
            <a:off x="3390108" y="933819"/>
            <a:ext cx="462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KURS FAALİYETLERİMİZ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/>
          <p:nvPr/>
        </p:nvSpPr>
        <p:spPr>
          <a:xfrm>
            <a:off x="359763" y="1745786"/>
            <a:ext cx="188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        TEZHİP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/>
          <p:nvPr/>
        </p:nvSpPr>
        <p:spPr>
          <a:xfrm>
            <a:off x="4979233" y="1493452"/>
            <a:ext cx="225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MİNYATÜR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0" name="Metin kutusu 2"/>
          <p:cNvSpPr txBox="1"/>
          <p:nvPr/>
        </p:nvSpPr>
        <p:spPr>
          <a:xfrm>
            <a:off x="9044065" y="1420999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DİKİŞ NAKIŞ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MÜDÜR\Downloads\photo5771591453846385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629" y="2098623"/>
            <a:ext cx="4032355" cy="4502045"/>
          </a:xfrm>
          <a:prstGeom prst="rect">
            <a:avLst/>
          </a:prstGeom>
          <a:noFill/>
        </p:spPr>
      </p:pic>
      <p:pic>
        <p:nvPicPr>
          <p:cNvPr id="10244" name="Picture 4" descr="C:\Users\MÜDÜR\Downloads\photo5771591453846385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8604"/>
            <a:ext cx="3536429" cy="4347148"/>
          </a:xfrm>
          <a:prstGeom prst="rect">
            <a:avLst/>
          </a:prstGeom>
          <a:noFill/>
        </p:spPr>
      </p:pic>
      <p:pic>
        <p:nvPicPr>
          <p:cNvPr id="10245" name="Picture 5" descr="F:\HALK EĞİTİM FOTOĞRAF\photo5998909250891526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738" y="2068642"/>
            <a:ext cx="3957403" cy="4467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62462" y="96473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DEVAM EDEN PROJELER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İÇİŞLERİ BAKANLIĞI ‘PROJEM TÜRKİYE YARIŞMASI’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EPALE (YETİŞKİN EĞİTİMİ PROJESİ)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ORAN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ERASMUS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39449" y="1109272"/>
            <a:ext cx="10403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SARIKAYA ŞEHİT SUAT AKINCI HALK EĞİTİM MERKEZİ OLARAK HEP BİRLİKTE, ELELE GELİŞİYOR, DEĞİŞİYOR  VE ZENGİNLEŞİYORUZ.</a:t>
            </a:r>
            <a:b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AİLEMİZE KATILIN, BİZİ İZLEMEYE DEVAM EDİN…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TEK DOSYA\LOGO YEN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253" y="2803160"/>
            <a:ext cx="4053486" cy="3792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TEŞEKKÜRLER</a:t>
            </a:r>
          </a:p>
          <a:p>
            <a:pPr marL="0" indent="0" algn="ctr">
              <a:buNone/>
            </a:pPr>
            <a:endParaRPr lang="tr-TR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TEKİN ARSLAN</a:t>
            </a: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KURUM MÜDÜRÜ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56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136099" y="694363"/>
            <a:ext cx="7467600" cy="1143000"/>
          </a:xfrm>
        </p:spPr>
        <p:txBody>
          <a:bodyPr/>
          <a:lstStyle/>
          <a:p>
            <a:pPr algn="ctr"/>
            <a:r>
              <a:rPr lang="tr-TR" b="1" i="1" dirty="0"/>
              <a:t>MİSYONUMUZ</a:t>
            </a:r>
            <a:endParaRPr lang="tr-TR" dirty="0"/>
          </a:p>
        </p:txBody>
      </p:sp>
      <p:sp>
        <p:nvSpPr>
          <p:cNvPr id="6" name="İçerik Yer Tutucusu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11340059" cy="48737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Dünyada ve ülkemizde değişen yeni yaşam kültüründe bireylere ilgi, istek ve yetenekleri doğrultusunda bilgi, beceri ve meslek kazandırmak adına eğitim, öğretim ve rehberlik yapmak.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926236" y="84426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b="1" i="1" dirty="0"/>
              <a:t>VİZYONUMUZ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sz="quarter" idx="1"/>
          </p:nvPr>
        </p:nvSpPr>
        <p:spPr>
          <a:xfrm>
            <a:off x="457199" y="2623278"/>
            <a:ext cx="11310079" cy="385067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Değişime açık, yenilikçi, bilgi ve tecrübeyi paylaşan, demokratik, çağdaş ve milli değerlere sahip anlayışın temsilcisi olmak.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2360951" y="1454046"/>
            <a:ext cx="7467600" cy="71952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HEDEFLERİMİZ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1056806" y="2554972"/>
            <a:ext cx="10065895" cy="378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7’ den 77’ ye herkese din, dil ırk ayrımı yapmadan; ekonomik, sosyal ve kültürel katkı sağlayacak eğitim hizmetlerinde itici güç olmak.</a:t>
            </a:r>
            <a:endParaRPr lang="tr-TR" dirty="0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>
          <a:xfrm>
            <a:off x="569625" y="1603947"/>
            <a:ext cx="11227633" cy="4676931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Halk Eğitim Merkezi Müdürlüğü ilçemizde 1962 yılında faaliyete başlamış, uzun yıllar geçici olarak çeşitli binalarda hizmet vermiştir. Kendi binasına 1986 yılında taşınmıştır.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Önceki kurum binamız 1932 yılında eski Hamam Köyü İlkokulu olarak yapılmış,bir süre kullanılmadan boş olarak kalmıştır. 1985 yılında büyük onarım ve tadilat görerek 3 idari oda ve 2 sınıflı olarak tanzim edilmiştir.1993 yılında müdürlüğümüze ait ek bina olarak yaptırılan, ancak inşaat safhasında Kız Meslek Lisesi’ne verilen binada 2 sınıf ve 1 arşiv odasını müdürlüğümüz kullanmıştır. Kurumumuz 1999 yılından itibaren kaloriferle( katı yakıt kullanarak) ısıtılmaya başlanmıştır.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Kurumumuz Pazar Yeri mevkiinde bulunan yeni binasına Ekim 2016 da taşınmıştır. Yeni binamız bodrum kat, zemin 1. kattan ve 2. kattan oluşmaktadır. Bodrum katta 1 atölye, 1 depo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mescid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bulunmaktadır. Zemin katta 4 derslik, 1 memur odası bulunmaktadır. 1. Katta 1 BT  sınıfı, 4 derslik ve müdür odası bulunmaktadır. 2. Katta Çini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Atolyesi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kütüphane,oyun odası,kadın dinlenme odası, müdür yardımcısı odası ve 1 derslik bulunmaktadır.</a:t>
            </a:r>
          </a:p>
          <a:p>
            <a:endParaRPr lang="tr-TR" dirty="0"/>
          </a:p>
        </p:txBody>
      </p:sp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1003310" y="1011876"/>
            <a:ext cx="10515600" cy="66702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TARİHÇE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373435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3461791" y="1554395"/>
            <a:ext cx="591502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SAYILARI</a:t>
            </a:r>
            <a:endParaRPr lang="tr-TR" sz="20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8" name="6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7308914"/>
              </p:ext>
            </p:extLst>
          </p:nvPr>
        </p:nvGraphicFramePr>
        <p:xfrm>
          <a:off x="683568" y="2132856"/>
          <a:ext cx="10619016" cy="38240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39672"/>
                <a:gridCol w="3539672"/>
                <a:gridCol w="3539672"/>
              </a:tblGrid>
              <a:tr h="396322">
                <a:tc>
                  <a:txBody>
                    <a:bodyPr/>
                    <a:lstStyle/>
                    <a:p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2018-2019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2019-2020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Müdür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5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Müdür Yardımcısı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Memur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8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Kurum Öğretmeni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89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+mn-lt"/>
                          <a:cs typeface="+mn-cs"/>
                        </a:rPr>
                        <a:t>Dış Kurum Öğretmeni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89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Sigortalı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Usta Öğretici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89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İşçi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89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İşçi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48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903751" y="1262599"/>
            <a:ext cx="8229600" cy="787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Sınıflar Bazında 2019-2020 yılı Öğrenci Sayıları Destekleme ve Yetiştirme Kursu</a:t>
            </a:r>
          </a:p>
        </p:txBody>
      </p:sp>
      <p:graphicFrame>
        <p:nvGraphicFramePr>
          <p:cNvPr id="6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409075" y="2120808"/>
          <a:ext cx="9341910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78"/>
                <a:gridCol w="2671728"/>
                <a:gridCol w="2686010"/>
                <a:gridCol w="2390494"/>
              </a:tblGrid>
              <a:tr h="10822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r-TR" sz="1800" dirty="0" smtClean="0"/>
                        <a:t>Sınıf</a:t>
                      </a:r>
                      <a:endParaRPr lang="tr-TR" sz="18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r-TR" sz="1800" dirty="0" smtClean="0"/>
                        <a:t>KIZ</a:t>
                      </a:r>
                      <a:endParaRPr lang="tr-TR" sz="18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r-TR" sz="1800" dirty="0" smtClean="0"/>
                        <a:t>ERKEK</a:t>
                      </a:r>
                      <a:endParaRPr lang="tr-TR" sz="18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TOPLAM</a:t>
                      </a:r>
                      <a:endParaRPr lang="tr-TR" sz="1800" dirty="0"/>
                    </a:p>
                  </a:txBody>
                  <a:tcPr marL="91445" marR="91445" marT="45719" marB="45719" anchor="ctr"/>
                </a:tc>
              </a:tr>
              <a:tr h="5353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Mezun A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16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9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25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</a:tr>
              <a:tr h="5353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Mezun B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13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11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24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</a:tr>
              <a:tr h="5353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Mezun</a:t>
                      </a:r>
                      <a:r>
                        <a:rPr lang="tr-TR" sz="2000" baseline="0" dirty="0" smtClean="0"/>
                        <a:t> C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15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9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24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</a:tr>
              <a:tr h="91203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Genel Toplam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44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29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73</a:t>
                      </a:r>
                      <a:endParaRPr lang="tr-TR" sz="2000" dirty="0"/>
                    </a:p>
                  </a:txBody>
                  <a:tcPr marL="91445" marR="91445" marT="45719" marB="4571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870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 bwMode="auto">
          <a:xfrm>
            <a:off x="1431035" y="1058416"/>
            <a:ext cx="9409176" cy="55684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ve 2019 KARŞILAŞTIMALI İSTATİSTİĞİ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F647-367F-4ED8-ADC3-44041D2F768E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6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3904272"/>
              </p:ext>
            </p:extLst>
          </p:nvPr>
        </p:nvGraphicFramePr>
        <p:xfrm>
          <a:off x="464694" y="1592206"/>
          <a:ext cx="11047751" cy="4898536"/>
        </p:xfrm>
        <a:graphic>
          <a:graphicData uri="http://schemas.openxmlformats.org/drawingml/2006/table">
            <a:tbl>
              <a:tblPr/>
              <a:tblGrid>
                <a:gridCol w="3447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9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5456"/>
                <a:gridCol w="1255456"/>
                <a:gridCol w="1130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9346"/>
                <a:gridCol w="1319346"/>
              </a:tblGrid>
              <a:tr h="55126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HAYAT 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BOYU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ÖĞRENME-YETİŞTİRME 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BİLGİLERİ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125"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AÇILAN </a:t>
                      </a:r>
                      <a:b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 SAYISI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KURSİYER SAYISI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603770"/>
                  </a:ext>
                </a:extLst>
              </a:tr>
              <a:tr h="455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EĞİLİM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EĞİLİM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7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 Kurslar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%138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627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1286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%105,1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Mesleki ve Teknik Kurslar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%200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186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625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%236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3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Okuma Yazma Kursları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%0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185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%7,5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37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Örgün ve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Yaygın Eğitimi Destekleme ve Yetiştirme Kursları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%0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%61,5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0199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2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86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%100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854</a:t>
                      </a:r>
                      <a:endParaRPr lang="tr-TR" dirty="0"/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2152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%152,9</a:t>
                      </a:r>
                      <a:endParaRPr lang="tr-TR" dirty="0"/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97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solidFill>
            <a:srgbClr val="ED1B2E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11718</TotalTime>
  <Words>519</Words>
  <Application>Microsoft Office PowerPoint</Application>
  <PresentationFormat>Özel</PresentationFormat>
  <Paragraphs>239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Teması</vt:lpstr>
      <vt:lpstr>Slayt 1</vt:lpstr>
      <vt:lpstr>SARIKAYA ŞEHİT SUAT AKINCI HALK EĞİTİM MERKEZİ MÜDÜRLÜĞÜ</vt:lpstr>
      <vt:lpstr>MİSYONUMUZ</vt:lpstr>
      <vt:lpstr>VİZYONUMUZ</vt:lpstr>
      <vt:lpstr>HEDEFLERİMİZ </vt:lpstr>
      <vt:lpstr>TARİHÇE</vt:lpstr>
      <vt:lpstr>Slayt 7</vt:lpstr>
      <vt:lpstr>Sınıflar Bazında 2019-2020 yılı Öğrenci Sayıları Destekleme ve Yetiştirme Kursu</vt:lpstr>
      <vt:lpstr>2018 ve 2019 KARŞILAŞTIMALI İSTATİSTİĞİ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DEVAM EDEN PROJELER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Saban</dc:creator>
  <cp:lastModifiedBy>MÜDÜR</cp:lastModifiedBy>
  <cp:revision>1381</cp:revision>
  <cp:lastPrinted>2020-01-13T11:48:54Z</cp:lastPrinted>
  <dcterms:created xsi:type="dcterms:W3CDTF">2017-11-14T15:27:29Z</dcterms:created>
  <dcterms:modified xsi:type="dcterms:W3CDTF">2020-02-03T14:44:25Z</dcterms:modified>
</cp:coreProperties>
</file>